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70" r:id="rId8"/>
    <p:sldId id="273" r:id="rId9"/>
    <p:sldId id="274" r:id="rId10"/>
    <p:sldId id="275" r:id="rId11"/>
    <p:sldId id="276" r:id="rId12"/>
    <p:sldId id="261" r:id="rId13"/>
    <p:sldId id="263" r:id="rId14"/>
    <p:sldId id="265" r:id="rId15"/>
    <p:sldId id="266" r:id="rId16"/>
    <p:sldId id="267" r:id="rId17"/>
  </p:sldIdLst>
  <p:sldSz cx="14630400" cy="8229600"/>
  <p:notesSz cx="8229600" cy="14630400"/>
  <p:embeddedFontLst>
    <p:embeddedFont>
      <p:font typeface="Alexandria" pitchFamily="34" charset="0"/>
      <p:regular r:id="rId21"/>
    </p:embeddedFont>
    <p:embeddedFont>
      <p:font typeface="Alexandria" pitchFamily="34" charset="-122"/>
      <p:regular r:id="rId22"/>
    </p:embeddedFont>
    <p:embeddedFont>
      <p:font typeface="Alexandria" pitchFamily="34" charset="-120"/>
      <p:regular r:id="rId23"/>
    </p:embeddedFont>
    <p:embeddedFont>
      <p:font typeface="Nobile" panose="02000503050000020004" pitchFamily="34" charset="0"/>
      <p:regular r:id="rId24"/>
    </p:embeddedFont>
    <p:embeddedFont>
      <p:font typeface="Nobile" panose="02000503050000020004" pitchFamily="34" charset="-122"/>
      <p:regular r:id="rId25"/>
    </p:embeddedFont>
    <p:embeddedFont>
      <p:font typeface="Nobile" panose="02000503050000020004" pitchFamily="34" charset="-120"/>
      <p:regular r:id="rId26"/>
    </p:embeddedFont>
    <p:embeddedFont>
      <p:font typeface="等线" panose="0201060003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18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7.png"/><Relationship Id="rId2" Type="http://schemas.openxmlformats.org/officeDocument/2006/relationships/tags" Target="../tags/tag1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19.png"/><Relationship Id="rId10" Type="http://schemas.openxmlformats.org/officeDocument/2006/relationships/tags" Target="../tags/tag7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: Web3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</a:t>
            </a:r>
            <a:r>
              <a:rPr lang="en-US" altLang="zh-CN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驱动的网文创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作与分享平台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重构网文产业价值链的革命性解决方案，链接创作者、读者和技术的全新生态系统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团队成员：唐林峰 肖文凯 张道升 胡为鑫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58954"/>
            <a:ext cx="5911691" cy="591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09705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与AI的结合点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03264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文字生成配图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447484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内容审核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91704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IP智能体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1901" y="539921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听书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591900" y="596067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智能翻译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592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读者激励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75590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425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活跃度挖矿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32984"/>
            <a:ext cx="30054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阅读、评论、分享即可获得代币奖励。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35310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9446" y="59022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社区贡献奖励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392704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参与内容审核、编辑推荐可获额外激励。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9502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5221" y="5562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NFT持有收益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052423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持有作品NFT可分享作品持续收益。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54868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0997" y="52218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抽奖机制创新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712262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活跃用户参与定期抽奖，获取稀有NFT和代币。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发展路线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1982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19119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2024 Q1-Q2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核心功能上线，基础平台构建完成。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1" name="Shape 8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51651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2024 Q3-Q4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NFT市场与挖矿系统全面启动。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6" name="Shape 13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Q1-Q2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DAO治理机制实施，国际化战略开启。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60012" y="678144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21" name="Shape 18"/>
          <p:cNvSpPr/>
          <p:nvPr/>
        </p:nvSpPr>
        <p:spPr>
          <a:xfrm>
            <a:off x="6280190" y="6541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65260" y="6584037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669411" y="65131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Q3-Q4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元宇宙内容体验，多链部署完成。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425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愿景</a:t>
            </a:r>
            <a:endParaRPr lang="en-US" sz="445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793790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1028224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网文生态革命</a:t>
            </a:r>
            <a:endParaRPr lang="en-US" sz="22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028224" y="3438049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打造Web3时代最大的去中心化网文创作平台。</a:t>
            </a:r>
            <a:endParaRPr lang="en-US" sz="1750" dirty="0"/>
          </a:p>
        </p:txBody>
      </p:sp>
      <p:sp>
        <p:nvSpPr>
          <p:cNvPr id="7" name="Shape 4"/>
          <p:cNvSpPr/>
          <p:nvPr>
            <p:custDataLst>
              <p:tags r:id="rId5"/>
            </p:custDataLst>
          </p:nvPr>
        </p:nvSpPr>
        <p:spPr>
          <a:xfrm>
            <a:off x="4685467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4919901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重塑价值分配</a:t>
            </a:r>
            <a:endParaRPr lang="en-US" sz="220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4919980" y="3341370"/>
            <a:ext cx="3430905" cy="108013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 algn="l">
              <a:lnSpc>
                <a:spcPts val="285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作者在我们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web3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中产生的实物资产获得现实收益时，能够给持有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NFT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的早期投资者共享收益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  <a:sym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62510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595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全球化扩张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349954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突破语言和地域限制，构建全球性文学社区。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244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"用区块链重塑网文创作与分享的未来"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产品展示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录制视频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68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161" y="2279928"/>
            <a:ext cx="4111228" cy="467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网文市场规模与增长潜力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23161" y="3045857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1200亿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2928699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美元市场规模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3161" y="4049078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全球网文市场庞大且持续增长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427238" y="3045857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2800万+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9832777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27238" y="4049078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创作者群体规模惊人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3161" y="4811435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7亿+</a:t>
            </a:r>
            <a:endParaRPr lang="en-US" sz="3850" dirty="0"/>
          </a:p>
        </p:txBody>
      </p:sp>
      <p:sp>
        <p:nvSpPr>
          <p:cNvPr id="11" name="Text 8"/>
          <p:cNvSpPr/>
          <p:nvPr/>
        </p:nvSpPr>
        <p:spPr>
          <a:xfrm>
            <a:off x="2928699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读者基础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3161" y="5814655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用户需求强劲且多样化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427238" y="4811435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3850" dirty="0"/>
          </a:p>
        </p:txBody>
      </p:sp>
      <p:sp>
        <p:nvSpPr>
          <p:cNvPr id="14" name="Text 11"/>
          <p:cNvSpPr/>
          <p:nvPr/>
        </p:nvSpPr>
        <p:spPr>
          <a:xfrm>
            <a:off x="9832777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427238" y="5814655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市场发展速度迅猛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380678" y="7256978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3975140" y="7580233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6168747" cy="700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</a:t>
            </a:r>
            <a:r>
              <a:rPr lang="zh-CN" alt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巨大的</a:t>
            </a: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规模与增长潜力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598176"/>
            <a:ext cx="13060204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全球网文产业正以惊人速度发展，市场规模和潜力巨大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099" y="2313220"/>
            <a:ext cx="3482102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$120B</a:t>
            </a:r>
            <a:endParaRPr lang="en-US" sz="5800" dirty="0"/>
          </a:p>
        </p:txBody>
      </p:sp>
      <p:sp>
        <p:nvSpPr>
          <p:cNvPr id="5" name="Text 3"/>
          <p:cNvSpPr/>
          <p:nvPr/>
        </p:nvSpPr>
        <p:spPr>
          <a:xfrm>
            <a:off x="1020156" y="3363172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全球市场规模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-79036" y="4064200"/>
            <a:ext cx="5210372" cy="339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网文产业已成为数字创意经济的重要支柱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17657" y="2275321"/>
            <a:ext cx="3003943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5800" dirty="0"/>
          </a:p>
        </p:txBody>
      </p:sp>
      <p:sp>
        <p:nvSpPr>
          <p:cNvPr id="8" name="Text 6"/>
          <p:cNvSpPr/>
          <p:nvPr/>
        </p:nvSpPr>
        <p:spPr>
          <a:xfrm>
            <a:off x="4717657" y="335894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3528374" y="4082514"/>
            <a:ext cx="6119676" cy="208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增速远超传统出版业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发展势头强劲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-993815" y="4873027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28M+</a:t>
            </a:r>
            <a:endParaRPr lang="en-US" sz="5800" dirty="0"/>
          </a:p>
        </p:txBody>
      </p:sp>
      <p:sp>
        <p:nvSpPr>
          <p:cNvPr id="11" name="Text 9"/>
          <p:cNvSpPr/>
          <p:nvPr/>
        </p:nvSpPr>
        <p:spPr>
          <a:xfrm>
            <a:off x="785099" y="592641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-851791" y="6476813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创作者群体不断壮大，内容供给丰富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442012" y="4952861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700M+</a:t>
            </a:r>
            <a:endParaRPr lang="en-US" sz="5800" dirty="0"/>
          </a:p>
        </p:txBody>
      </p:sp>
      <p:sp>
        <p:nvSpPr>
          <p:cNvPr id="14" name="Text 12"/>
          <p:cNvSpPr/>
          <p:nvPr/>
        </p:nvSpPr>
        <p:spPr>
          <a:xfrm>
            <a:off x="5368052" y="5870703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活跃读者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3442013" y="6364635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庞大用户基础，消费潜力巨大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615045" y="1506220"/>
            <a:ext cx="5902325" cy="50292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l">
              <a:lnSpc>
                <a:spcPts val="280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头部平台市值表现突出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95055" y="2313305"/>
            <a:ext cx="176403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</a:t>
            </a: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4</a:t>
            </a: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.</a:t>
            </a: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5B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13570" y="3332480"/>
            <a:ext cx="61214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阅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文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674475" y="2313305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$1</a:t>
            </a: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.2</a:t>
            </a: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B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454890" y="3350260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掌阅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15045" y="4950460"/>
            <a:ext cx="274066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$600M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80830" y="5926455"/>
            <a:ext cx="1278255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Wattpad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8244840" y="1598295"/>
            <a:ext cx="0" cy="5565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0089" y="0"/>
            <a:ext cx="472031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传统网文行业的痛点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不公平的价值分配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平台占70%，作者仅获20%，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读者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只是利益消费者，基本不会有什么收益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IP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版权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被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平台</a:t>
            </a: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严重限制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及控制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平台大分量的掌控着千万作家的网文版权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出现大规模作品版权矛盾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创作激励不足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6643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收入不稳定，创作自由受限。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读者参与度极低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互动形式单一，无实质价值回报。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578" y="3587044"/>
            <a:ext cx="3409244" cy="29068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96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所以</a:t>
            </a:r>
            <a:endParaRPr lang="en-US" sz="9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386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创建新一代基于web3与AI结合的网文创作及分享平台是非常有必要的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2557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我们对网文阅读的热爱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3625572"/>
            <a:ext cx="3005614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39446" y="5766554"/>
            <a:ext cx="300561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网文与Web3天然的结合性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3625572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Web2网文的痛点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3625572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30997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网文的巨大市场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5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NovelForge的创新点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11968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基本功能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11968"/>
            <a:ext cx="4120872" cy="2546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54704" y="524232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独特的经济模型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11968"/>
            <a:ext cx="4120753" cy="2546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AI应用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715738" y="5732621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辅助文生图创作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智能体打造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715738" y="6617018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打造新的网文形式， 增强阅读体验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09478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主要功能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51390" y="31437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4"/>
            </p:custDataLst>
          </p:nvPr>
        </p:nvSpPr>
        <p:spPr>
          <a:xfrm>
            <a:off x="4451390" y="39375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创作及分享</a:t>
            </a:r>
            <a:endParaRPr lang="en-US" sz="2200" dirty="0"/>
          </a:p>
        </p:txBody>
      </p:sp>
      <p:sp>
        <p:nvSpPr>
          <p:cNvPr id="6" name="Text 2"/>
          <p:cNvSpPr/>
          <p:nvPr>
            <p:custDataLst>
              <p:tags r:id="rId5"/>
            </p:custDataLst>
          </p:nvPr>
        </p:nvSpPr>
        <p:spPr>
          <a:xfrm>
            <a:off x="4451390" y="4427934"/>
            <a:ext cx="2901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轻松创作和分享您的网文作品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693104" y="31437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8"/>
            </p:custDataLst>
          </p:nvPr>
        </p:nvSpPr>
        <p:spPr>
          <a:xfrm>
            <a:off x="7693104" y="39375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 技术</a:t>
            </a:r>
            <a:endParaRPr lang="en-US" sz="2200" dirty="0"/>
          </a:p>
        </p:txBody>
      </p:sp>
      <p:sp>
        <p:nvSpPr>
          <p:cNvPr id="9" name="Text 4"/>
          <p:cNvSpPr/>
          <p:nvPr>
            <p:custDataLst>
              <p:tags r:id="rId9"/>
            </p:custDataLst>
          </p:nvPr>
        </p:nvSpPr>
        <p:spPr>
          <a:xfrm>
            <a:off x="7693104" y="4427934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实现智能合约及分布式存储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34938" y="31437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2"/>
            </p:custDataLst>
          </p:nvPr>
        </p:nvSpPr>
        <p:spPr>
          <a:xfrm>
            <a:off x="10934938" y="39375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跨平台使用</a:t>
            </a:r>
            <a:endParaRPr lang="en-US" sz="2200" dirty="0"/>
          </a:p>
        </p:txBody>
      </p:sp>
      <p:sp>
        <p:nvSpPr>
          <p:cNvPr id="12" name="Text 6"/>
          <p:cNvSpPr/>
          <p:nvPr>
            <p:custDataLst>
              <p:tags r:id="rId13"/>
            </p:custDataLst>
          </p:nvPr>
        </p:nvSpPr>
        <p:spPr>
          <a:xfrm>
            <a:off x="10934938" y="4427934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随时随地访问您的作品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51390" y="5408890"/>
            <a:ext cx="93852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NovelForge 平台提供强大的创作工具，利用 Web3 技术确保安全存储和交易，并支持多平台访问，让您随时随地创作和分享您的作品。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80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280058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758083"/>
            <a:ext cx="338411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“写作即挖矿” 与NFT相结合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0055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04800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0055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 + Web3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4586645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网文与Web3天然结合的独特优势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530906" y="5153620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门槛低，所有人都能参与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530906" y="5595818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内容价值大，连载特性与Web3高度契合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0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1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2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3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4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5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2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3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4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5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6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7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8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9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1185</Words>
  <Application>WPS 演示</Application>
  <PresentationFormat>自定义</PresentationFormat>
  <Paragraphs>223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Alexandria</vt:lpstr>
      <vt:lpstr>Alexandria</vt:lpstr>
      <vt:lpstr>Alexandria</vt:lpstr>
      <vt:lpstr>Nobile</vt:lpstr>
      <vt:lpstr>Nobile</vt:lpstr>
      <vt:lpstr>Nobile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胡苇薪</cp:lastModifiedBy>
  <cp:revision>26</cp:revision>
  <dcterms:created xsi:type="dcterms:W3CDTF">2025-03-30T11:36:00Z</dcterms:created>
  <dcterms:modified xsi:type="dcterms:W3CDTF">2025-03-31T03:49:41Z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9CE9F8C2C16B425D8FC80FED8F7DB226_13</vt:lpwstr>
  </property>
  <property fmtid="{D5CDD505-2E9C-101B-9397-08002B2CF9AE}" pid="3" name="KSOProductBuildVer">
    <vt:lpwstr>2052-12.1.0.20305</vt:lpwstr>
  </property>
</Properties>
</file>